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/>
  <p:notesSz cx="6858000" cy="9144000"/>
  <p:embeddedFontLst>
    <p:embeddedFont>
      <p:font typeface="WenQuanYi" panose="02020500000000000000" charset="-120"/>
      <p:regular r:id="rId59"/>
    </p:embeddedFont>
    <p:embeddedFont>
      <p:font typeface="Montserrat" panose="00000500000000000000" pitchFamily="2" charset="0"/>
      <p:regular r:id="rId60"/>
    </p:embeddedFont>
    <p:embeddedFont>
      <p:font typeface="Montserrat Bold" panose="02020500000000000000" charset="0"/>
      <p:regular r:id="rId61"/>
    </p:embeddedFont>
    <p:embeddedFont>
      <p:font typeface="Poppins" panose="00000500000000000000" pitchFamily="2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57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331" y="1581459"/>
            <a:ext cx="830009" cy="842101"/>
          </a:xfrm>
          <a:custGeom>
            <a:avLst/>
            <a:gdLst/>
            <a:ahLst/>
            <a:cxnLst/>
            <a:rect l="l" t="t" r="r" b="b"/>
            <a:pathLst>
              <a:path w="830009" h="842101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331" y="3298747"/>
            <a:ext cx="8015383" cy="482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虛擬貨幣投資幣種管理系統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endParaRPr lang="en-US" sz="9156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573918" y="3143201"/>
            <a:ext cx="9146584" cy="5246370"/>
            <a:chOff x="0" y="0"/>
            <a:chExt cx="7981950" cy="4578350"/>
          </a:xfrm>
        </p:grpSpPr>
        <p:sp>
          <p:nvSpPr>
            <p:cNvPr id="18" name="Freeform 18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t="-3328" b="-332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691118" y="6473824"/>
            <a:ext cx="5259913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第12組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41143209  王忠仁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41143231  張家誠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41143248 劉向宏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537026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214589" y="-197337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495661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使用者案例-管理員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203910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0481" y="2421794"/>
            <a:ext cx="78655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用戶管理：查看用戶、禁用帳戶。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31231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14671" y="461817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743726" y="5076825"/>
            <a:ext cx="639598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幣種管理：上架或下架幣種。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59729" y="489138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0481" y="7596715"/>
            <a:ext cx="7697174" cy="120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包含一般使用者功能。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35715" y="5143500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30871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214589" y="-197337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495661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使用者案例-超級管理員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203910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0481" y="2421794"/>
            <a:ext cx="78655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權限管理：創建管理員、修改權限。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31231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14671" y="461817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743726" y="5076825"/>
            <a:ext cx="639598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系統配置：設定 API。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59729" y="489138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0481" y="7596715"/>
            <a:ext cx="7697174" cy="120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包含所有功能。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35715" y="5143500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30871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4860" y="7686324"/>
            <a:ext cx="5841799" cy="1153755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663191" y="8966124"/>
            <a:ext cx="4693046" cy="4693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518533" y="-3081315"/>
            <a:ext cx="4693046" cy="46930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99272" y="653179"/>
            <a:ext cx="11884679" cy="9633821"/>
          </a:xfrm>
          <a:custGeom>
            <a:avLst/>
            <a:gdLst/>
            <a:ahLst/>
            <a:cxnLst/>
            <a:rect l="l" t="t" r="r" b="b"/>
            <a:pathLst>
              <a:path w="11884679" h="9633821">
                <a:moveTo>
                  <a:pt x="0" y="0"/>
                </a:moveTo>
                <a:lnTo>
                  <a:pt x="11884680" y="0"/>
                </a:lnTo>
                <a:lnTo>
                  <a:pt x="11884680" y="9633821"/>
                </a:lnTo>
                <a:lnTo>
                  <a:pt x="0" y="9633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57" b="-95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418784" y="-95250"/>
            <a:ext cx="7453950" cy="87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510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08711" y="9237890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9116" y="8966124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18533" y="-3081315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91188" y="1719887"/>
            <a:ext cx="16705623" cy="7538413"/>
          </a:xfrm>
          <a:custGeom>
            <a:avLst/>
            <a:gdLst/>
            <a:ahLst/>
            <a:cxnLst/>
            <a:rect l="l" t="t" r="r" b="b"/>
            <a:pathLst>
              <a:path w="16705623" h="7538413">
                <a:moveTo>
                  <a:pt x="0" y="0"/>
                </a:moveTo>
                <a:lnTo>
                  <a:pt x="16705624" y="0"/>
                </a:lnTo>
                <a:lnTo>
                  <a:pt x="16705624" y="7538413"/>
                </a:lnTo>
                <a:lnTo>
                  <a:pt x="0" y="753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308711" y="9253199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66894" y="-180975"/>
            <a:ext cx="889099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Schema Diagram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4963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404366" y="2077851"/>
          <a:ext cx="13479270" cy="7180449"/>
        </p:xfrm>
        <a:graphic>
          <a:graphicData uri="http://schemas.openxmlformats.org/drawingml/2006/table">
            <a:tbl>
              <a:tblPr/>
              <a:tblGrid>
                <a:gridCol w="4493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3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65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78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 ID（主鍵）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78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78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電子郵件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655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使用者角色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資料庫結構-使用者表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8242" y="8504903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758860" y="1940609"/>
          <a:ext cx="14770280" cy="7612029"/>
        </p:xfrm>
        <a:graphic>
          <a:graphicData uri="http://schemas.openxmlformats.org/drawingml/2006/table">
            <a:tbl>
              <a:tblPr/>
              <a:tblGrid>
                <a:gridCol w="3708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6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4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6207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完整性限制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28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 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28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支援字母、數字、下劃線、連字符，最多 50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28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支援所有字元，最多 255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995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支援字母、數字、點、連字符、下劃線、@，最多 100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3452181" y="4926720"/>
            <a:ext cx="1206248" cy="1206248"/>
          </a:xfrm>
          <a:custGeom>
            <a:avLst/>
            <a:gdLst/>
            <a:ahLst/>
            <a:cxnLst/>
            <a:rect l="l" t="t" r="r" b="b"/>
            <a:pathLst>
              <a:path w="1206248" h="1206248">
                <a:moveTo>
                  <a:pt x="0" y="0"/>
                </a:moveTo>
                <a:lnTo>
                  <a:pt x="1206248" y="0"/>
                </a:lnTo>
                <a:lnTo>
                  <a:pt x="1206248" y="1206248"/>
                </a:lnTo>
                <a:lnTo>
                  <a:pt x="0" y="120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3459609" y="3280278"/>
            <a:ext cx="1213676" cy="1236867"/>
          </a:xfrm>
          <a:custGeom>
            <a:avLst/>
            <a:gdLst/>
            <a:ahLst/>
            <a:cxnLst/>
            <a:rect l="l" t="t" r="r" b="b"/>
            <a:pathLst>
              <a:path w="1213676" h="1236867">
                <a:moveTo>
                  <a:pt x="0" y="0"/>
                </a:moveTo>
                <a:lnTo>
                  <a:pt x="1213676" y="0"/>
                </a:lnTo>
                <a:lnTo>
                  <a:pt x="1213676" y="1236867"/>
                </a:lnTo>
                <a:lnTo>
                  <a:pt x="0" y="123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資料庫結構-user完整性限制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15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444753" y="6544838"/>
            <a:ext cx="1213676" cy="1236867"/>
          </a:xfrm>
          <a:custGeom>
            <a:avLst/>
            <a:gdLst/>
            <a:ahLst/>
            <a:cxnLst/>
            <a:rect l="l" t="t" r="r" b="b"/>
            <a:pathLst>
              <a:path w="1213676" h="1236867">
                <a:moveTo>
                  <a:pt x="0" y="0"/>
                </a:moveTo>
                <a:lnTo>
                  <a:pt x="1213676" y="0"/>
                </a:lnTo>
                <a:lnTo>
                  <a:pt x="1213676" y="1236867"/>
                </a:lnTo>
                <a:lnTo>
                  <a:pt x="0" y="1236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3459609" y="8160493"/>
            <a:ext cx="1206248" cy="1206248"/>
          </a:xfrm>
          <a:custGeom>
            <a:avLst/>
            <a:gdLst/>
            <a:ahLst/>
            <a:cxnLst/>
            <a:rect l="l" t="t" r="r" b="b"/>
            <a:pathLst>
              <a:path w="1206248" h="1206248">
                <a:moveTo>
                  <a:pt x="0" y="0"/>
                </a:moveTo>
                <a:lnTo>
                  <a:pt x="1206248" y="0"/>
                </a:lnTo>
                <a:lnTo>
                  <a:pt x="1206248" y="1206248"/>
                </a:lnTo>
                <a:lnTo>
                  <a:pt x="0" y="1206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800" y="8349641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50345" y="1906185"/>
            <a:ext cx="12387310" cy="6474629"/>
          </a:xfrm>
          <a:custGeom>
            <a:avLst/>
            <a:gdLst/>
            <a:ahLst/>
            <a:cxnLst/>
            <a:rect l="l" t="t" r="r" b="b"/>
            <a:pathLst>
              <a:path w="12387310" h="6474629">
                <a:moveTo>
                  <a:pt x="0" y="0"/>
                </a:moveTo>
                <a:lnTo>
                  <a:pt x="12387310" y="0"/>
                </a:lnTo>
                <a:lnTo>
                  <a:pt x="12387310" y="6474630"/>
                </a:lnTo>
                <a:lnTo>
                  <a:pt x="0" y="647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資料庫結構-user舉例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800" y="82677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545808" y="3335911"/>
            <a:ext cx="13196384" cy="3615177"/>
          </a:xfrm>
          <a:custGeom>
            <a:avLst/>
            <a:gdLst/>
            <a:ahLst/>
            <a:cxnLst/>
            <a:rect l="l" t="t" r="r" b="b"/>
            <a:pathLst>
              <a:path w="13196384" h="3615177">
                <a:moveTo>
                  <a:pt x="0" y="0"/>
                </a:moveTo>
                <a:lnTo>
                  <a:pt x="13196384" y="0"/>
                </a:lnTo>
                <a:lnTo>
                  <a:pt x="13196384" y="3615178"/>
                </a:lnTo>
                <a:lnTo>
                  <a:pt x="0" y="361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資料庫結構-user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21000" y="82677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485999" y="2928902"/>
          <a:ext cx="13316001" cy="4429195"/>
        </p:xfrm>
        <a:graphic>
          <a:graphicData uri="http://schemas.openxmlformats.org/drawingml/2006/table">
            <a:tbl>
              <a:tblPr/>
              <a:tblGrid>
                <a:gridCol w="44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198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3605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 ID（主鍵，外鍵）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0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password_hash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密碼（加密）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資料庫結構-使用者憑證表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77471" y="8458978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710529" y="3183123"/>
          <a:ext cx="12866943" cy="4422827"/>
        </p:xfrm>
        <a:graphic>
          <a:graphicData uri="http://schemas.openxmlformats.org/drawingml/2006/table">
            <a:tbl>
              <a:tblPr/>
              <a:tblGrid>
                <a:gridCol w="3444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6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6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034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完整性限制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12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 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124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password_hash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支援所有字符，最多輸入255個字元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12342113" y="6149174"/>
            <a:ext cx="1206248" cy="1206248"/>
          </a:xfrm>
          <a:custGeom>
            <a:avLst/>
            <a:gdLst/>
            <a:ahLst/>
            <a:cxnLst/>
            <a:rect l="l" t="t" r="r" b="b"/>
            <a:pathLst>
              <a:path w="1206248" h="1206248">
                <a:moveTo>
                  <a:pt x="0" y="0"/>
                </a:moveTo>
                <a:lnTo>
                  <a:pt x="1206248" y="0"/>
                </a:lnTo>
                <a:lnTo>
                  <a:pt x="1206248" y="1206247"/>
                </a:lnTo>
                <a:lnTo>
                  <a:pt x="0" y="120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2334685" y="4525066"/>
            <a:ext cx="1213676" cy="1236867"/>
          </a:xfrm>
          <a:custGeom>
            <a:avLst/>
            <a:gdLst/>
            <a:ahLst/>
            <a:cxnLst/>
            <a:rect l="l" t="t" r="r" b="b"/>
            <a:pathLst>
              <a:path w="1213676" h="1236867">
                <a:moveTo>
                  <a:pt x="0" y="0"/>
                </a:moveTo>
                <a:lnTo>
                  <a:pt x="1213676" y="0"/>
                </a:lnTo>
                <a:lnTo>
                  <a:pt x="1213676" y="1236868"/>
                </a:lnTo>
                <a:lnTo>
                  <a:pt x="0" y="1236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資料庫結構-使用者憑證完整性限制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31607"/>
            <a:ext cx="6760246" cy="1252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目錄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2912435" y="3472452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r="-238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663160" y="3397227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摘要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3149" y="33972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2912435" y="4097959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663160" y="4022734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功能特色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83149" y="40227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2912435" y="47231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3663160" y="4647971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使用者需求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3149" y="4647971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12435" y="534870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3663160" y="5273478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系統需求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149" y="527347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2912435" y="597394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663160" y="5898715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使用者案例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83149" y="589871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09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69347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</a:t>
            </a:r>
          </a:p>
        </p:txBody>
      </p:sp>
      <p:sp>
        <p:nvSpPr>
          <p:cNvPr id="26" name="Freeform 26"/>
          <p:cNvSpPr/>
          <p:nvPr/>
        </p:nvSpPr>
        <p:spPr>
          <a:xfrm rot="5400000">
            <a:off x="2912435" y="659917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663160" y="6523952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ER Diagram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83149" y="6523952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</a:p>
        </p:txBody>
      </p:sp>
      <p:sp>
        <p:nvSpPr>
          <p:cNvPr id="29" name="Freeform 29"/>
          <p:cNvSpPr/>
          <p:nvPr/>
        </p:nvSpPr>
        <p:spPr>
          <a:xfrm rot="5400000">
            <a:off x="2912435" y="722441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3663160" y="7149189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Schema Diagram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483149" y="7149189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13</a:t>
            </a:r>
          </a:p>
        </p:txBody>
      </p:sp>
      <p:sp>
        <p:nvSpPr>
          <p:cNvPr id="32" name="Freeform 32"/>
          <p:cNvSpPr/>
          <p:nvPr/>
        </p:nvSpPr>
        <p:spPr>
          <a:xfrm rot="5400000">
            <a:off x="2912435" y="784965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3663160" y="7774426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資料庫結構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83149" y="777442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14</a:t>
            </a:r>
          </a:p>
        </p:txBody>
      </p:sp>
      <p:sp>
        <p:nvSpPr>
          <p:cNvPr id="35" name="Freeform 35"/>
          <p:cNvSpPr/>
          <p:nvPr/>
        </p:nvSpPr>
        <p:spPr>
          <a:xfrm rot="5400000">
            <a:off x="2912435" y="847488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3663160" y="8399663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483149" y="8399663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38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6015" y="8378596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24844" y="1908404"/>
            <a:ext cx="8438311" cy="6470192"/>
          </a:xfrm>
          <a:custGeom>
            <a:avLst/>
            <a:gdLst/>
            <a:ahLst/>
            <a:cxnLst/>
            <a:rect l="l" t="t" r="r" b="b"/>
            <a:pathLst>
              <a:path w="8438311" h="6470192">
                <a:moveTo>
                  <a:pt x="0" y="0"/>
                </a:moveTo>
                <a:lnTo>
                  <a:pt x="8438312" y="0"/>
                </a:lnTo>
                <a:lnTo>
                  <a:pt x="8438312" y="6470192"/>
                </a:lnTo>
                <a:lnTo>
                  <a:pt x="0" y="647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資料庫結構-使用者憑證 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24862" y="3261169"/>
            <a:ext cx="11838277" cy="3764663"/>
          </a:xfrm>
          <a:custGeom>
            <a:avLst/>
            <a:gdLst/>
            <a:ahLst/>
            <a:cxnLst/>
            <a:rect l="l" t="t" r="r" b="b"/>
            <a:pathLst>
              <a:path w="11838277" h="3764663">
                <a:moveTo>
                  <a:pt x="0" y="0"/>
                </a:moveTo>
                <a:lnTo>
                  <a:pt x="11838276" y="0"/>
                </a:lnTo>
                <a:lnTo>
                  <a:pt x="11838276" y="3764662"/>
                </a:lnTo>
                <a:lnTo>
                  <a:pt x="0" y="3764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資料庫結構-使用者憑證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0" y="84201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485999" y="2106377"/>
          <a:ext cx="13316001" cy="7274439"/>
        </p:xfrm>
        <a:graphic>
          <a:graphicData uri="http://schemas.openxmlformats.org/drawingml/2006/table">
            <a:tbl>
              <a:tblPr/>
              <a:tblGrid>
                <a:gridCol w="44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812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04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 ID（主鍵）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04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symbol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幣種代號（BTC、ETH）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04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217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當前價格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資料庫結構-幣種表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837831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705282" y="2136994"/>
          <a:ext cx="14510040" cy="7620762"/>
        </p:xfrm>
        <a:graphic>
          <a:graphicData uri="http://schemas.openxmlformats.org/drawingml/2006/table">
            <a:tbl>
              <a:tblPr/>
              <a:tblGrid>
                <a:gridCol w="324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4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4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785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完整性限制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765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7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symbol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僅限大寫字母、數字最多 10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7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支援字母、數字、空格、連字符，最多 50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9949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current_price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 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資料庫結構-cryptos完整性限制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23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55433" y="3453495"/>
            <a:ext cx="1213676" cy="1236867"/>
          </a:xfrm>
          <a:custGeom>
            <a:avLst/>
            <a:gdLst/>
            <a:ahLst/>
            <a:cxnLst/>
            <a:rect l="l" t="t" r="r" b="b"/>
            <a:pathLst>
              <a:path w="1213676" h="1236867">
                <a:moveTo>
                  <a:pt x="0" y="0"/>
                </a:moveTo>
                <a:lnTo>
                  <a:pt x="1213676" y="0"/>
                </a:lnTo>
                <a:lnTo>
                  <a:pt x="1213676" y="1236867"/>
                </a:lnTo>
                <a:lnTo>
                  <a:pt x="0" y="1236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2762861" y="6732573"/>
            <a:ext cx="1206248" cy="1206248"/>
          </a:xfrm>
          <a:custGeom>
            <a:avLst/>
            <a:gdLst/>
            <a:ahLst/>
            <a:cxnLst/>
            <a:rect l="l" t="t" r="r" b="b"/>
            <a:pathLst>
              <a:path w="1206248" h="1206248">
                <a:moveTo>
                  <a:pt x="0" y="0"/>
                </a:moveTo>
                <a:lnTo>
                  <a:pt x="1206248" y="0"/>
                </a:lnTo>
                <a:lnTo>
                  <a:pt x="1206248" y="1206248"/>
                </a:lnTo>
                <a:lnTo>
                  <a:pt x="0" y="120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2755433" y="5143500"/>
            <a:ext cx="1213676" cy="1236867"/>
          </a:xfrm>
          <a:custGeom>
            <a:avLst/>
            <a:gdLst/>
            <a:ahLst/>
            <a:cxnLst/>
            <a:rect l="l" t="t" r="r" b="b"/>
            <a:pathLst>
              <a:path w="1213676" h="1236867">
                <a:moveTo>
                  <a:pt x="0" y="0"/>
                </a:moveTo>
                <a:lnTo>
                  <a:pt x="1213676" y="0"/>
                </a:lnTo>
                <a:lnTo>
                  <a:pt x="1213676" y="1236867"/>
                </a:lnTo>
                <a:lnTo>
                  <a:pt x="0" y="1236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2762861" y="8291027"/>
            <a:ext cx="1206248" cy="1206248"/>
          </a:xfrm>
          <a:custGeom>
            <a:avLst/>
            <a:gdLst/>
            <a:ahLst/>
            <a:cxnLst/>
            <a:rect l="l" t="t" r="r" b="b"/>
            <a:pathLst>
              <a:path w="1206248" h="1206248">
                <a:moveTo>
                  <a:pt x="0" y="0"/>
                </a:moveTo>
                <a:lnTo>
                  <a:pt x="1206248" y="0"/>
                </a:lnTo>
                <a:lnTo>
                  <a:pt x="1206248" y="1206248"/>
                </a:lnTo>
                <a:lnTo>
                  <a:pt x="0" y="120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2677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31594" y="1627986"/>
            <a:ext cx="9824813" cy="7031027"/>
          </a:xfrm>
          <a:custGeom>
            <a:avLst/>
            <a:gdLst/>
            <a:ahLst/>
            <a:cxnLst/>
            <a:rect l="l" t="t" r="r" b="b"/>
            <a:pathLst>
              <a:path w="9824813" h="7031027">
                <a:moveTo>
                  <a:pt x="0" y="0"/>
                </a:moveTo>
                <a:lnTo>
                  <a:pt x="9824812" y="0"/>
                </a:lnTo>
                <a:lnTo>
                  <a:pt x="9824812" y="7031028"/>
                </a:lnTo>
                <a:lnTo>
                  <a:pt x="0" y="7031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資料庫結構-cryptos舉例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32338" y="3113574"/>
            <a:ext cx="13423324" cy="4059852"/>
          </a:xfrm>
          <a:custGeom>
            <a:avLst/>
            <a:gdLst/>
            <a:ahLst/>
            <a:cxnLst/>
            <a:rect l="l" t="t" r="r" b="b"/>
            <a:pathLst>
              <a:path w="13423324" h="4059852">
                <a:moveTo>
                  <a:pt x="0" y="0"/>
                </a:moveTo>
                <a:lnTo>
                  <a:pt x="13423324" y="0"/>
                </a:lnTo>
                <a:lnTo>
                  <a:pt x="13423324" y="4059852"/>
                </a:lnTo>
                <a:lnTo>
                  <a:pt x="0" y="4059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資料庫結構-cryptos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4595" y="84201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861049" y="1414766"/>
          <a:ext cx="12565902" cy="8880237"/>
        </p:xfrm>
        <a:graphic>
          <a:graphicData uri="http://schemas.openxmlformats.org/drawingml/2006/table">
            <a:tbl>
              <a:tblPr/>
              <a:tblGrid>
                <a:gridCol w="418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 ID（外鍵）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218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價格記錄時間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25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開盤價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最高價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最低價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close_price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收盤價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2465" y="-17462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資料庫結構-歷史價格表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825565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878795" y="910391"/>
          <a:ext cx="13805864" cy="9376609"/>
        </p:xfrm>
        <a:graphic>
          <a:graphicData uri="http://schemas.openxmlformats.org/drawingml/2006/table">
            <a:tbl>
              <a:tblPr/>
              <a:tblGrid>
                <a:gridCol w="418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6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486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完整性限制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882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4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格式 YYYY-MM-DD HH:MM:SS，僅限數字、連字符、冒號、空格，範圍 1970-01-01 00:00:01 到 2038-01-19 03:14:07 UTC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258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289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18位，含 5位小數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289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289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close_price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289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20 位，含 10位小數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2465" y="-17462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資料庫結構-歷史價格 完整性限制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27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011875" y="9277589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011875" y="8255650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4011875" y="7233951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4011875" y="6212012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4011875" y="5135351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3961721" y="2108379"/>
            <a:ext cx="976842" cy="995508"/>
          </a:xfrm>
          <a:custGeom>
            <a:avLst/>
            <a:gdLst/>
            <a:ahLst/>
            <a:cxnLst/>
            <a:rect l="l" t="t" r="r" b="b"/>
            <a:pathLst>
              <a:path w="976842" h="995508">
                <a:moveTo>
                  <a:pt x="0" y="0"/>
                </a:moveTo>
                <a:lnTo>
                  <a:pt x="976843" y="0"/>
                </a:lnTo>
                <a:lnTo>
                  <a:pt x="976843" y="995508"/>
                </a:lnTo>
                <a:lnTo>
                  <a:pt x="0" y="995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3961721" y="3627762"/>
            <a:ext cx="976842" cy="995508"/>
          </a:xfrm>
          <a:custGeom>
            <a:avLst/>
            <a:gdLst/>
            <a:ahLst/>
            <a:cxnLst/>
            <a:rect l="l" t="t" r="r" b="b"/>
            <a:pathLst>
              <a:path w="976842" h="995508">
                <a:moveTo>
                  <a:pt x="0" y="0"/>
                </a:moveTo>
                <a:lnTo>
                  <a:pt x="976843" y="0"/>
                </a:lnTo>
                <a:lnTo>
                  <a:pt x="976843" y="995508"/>
                </a:lnTo>
                <a:lnTo>
                  <a:pt x="0" y="995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16200" y="84201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99361" y="1509826"/>
            <a:ext cx="13489277" cy="7267348"/>
          </a:xfrm>
          <a:custGeom>
            <a:avLst/>
            <a:gdLst/>
            <a:ahLst/>
            <a:cxnLst/>
            <a:rect l="l" t="t" r="r" b="b"/>
            <a:pathLst>
              <a:path w="13489277" h="7267348">
                <a:moveTo>
                  <a:pt x="0" y="0"/>
                </a:moveTo>
                <a:lnTo>
                  <a:pt x="13489278" y="0"/>
                </a:lnTo>
                <a:lnTo>
                  <a:pt x="13489278" y="7267348"/>
                </a:lnTo>
                <a:lnTo>
                  <a:pt x="0" y="7267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資料庫結構-歷史價格 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8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74334" y="2066093"/>
            <a:ext cx="13339333" cy="6154815"/>
          </a:xfrm>
          <a:custGeom>
            <a:avLst/>
            <a:gdLst/>
            <a:ahLst/>
            <a:cxnLst/>
            <a:rect l="l" t="t" r="r" b="b"/>
            <a:pathLst>
              <a:path w="13339333" h="6154815">
                <a:moveTo>
                  <a:pt x="0" y="0"/>
                </a:moveTo>
                <a:lnTo>
                  <a:pt x="13339332" y="0"/>
                </a:lnTo>
                <a:lnTo>
                  <a:pt x="13339332" y="6154814"/>
                </a:lnTo>
                <a:lnTo>
                  <a:pt x="0" y="61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資料庫結構-歷史價格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38360" y="2713022"/>
            <a:ext cx="11552885" cy="5105887"/>
            <a:chOff x="0" y="0"/>
            <a:chExt cx="3042735" cy="13447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69838" y="2598722"/>
            <a:ext cx="5748323" cy="100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摘要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96755" y="3874691"/>
            <a:ext cx="10494490" cy="305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8"/>
              </a:lnSpc>
              <a:spcBef>
                <a:spcPct val="0"/>
              </a:spcBef>
            </a:pPr>
            <a:r>
              <a:rPr lang="en-US" sz="3448" spc="-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本系統為一虛擬貨幣投資管理平台，支援帳號管理、交易記錄、持倉追蹤與市場行情分析，幫助用戶高效管理投資組合，核心功能包括：使用者管理、交易紀錄、資產管理、市場資訊。</a:t>
            </a:r>
          </a:p>
          <a:p>
            <a:pPr algn="l">
              <a:lnSpc>
                <a:spcPts val="4828"/>
              </a:lnSpc>
              <a:spcBef>
                <a:spcPct val="0"/>
              </a:spcBef>
            </a:pPr>
            <a:endParaRPr lang="en-US" sz="3448" spc="-6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54660" y="84201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861049" y="1621675"/>
          <a:ext cx="12565902" cy="7762143"/>
        </p:xfrm>
        <a:graphic>
          <a:graphicData uri="http://schemas.openxmlformats.org/drawingml/2006/table">
            <a:tbl>
              <a:tblPr/>
              <a:tblGrid>
                <a:gridCol w="418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0727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持倉 ID（主鍵）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6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 ID（外鍵）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665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 ID（外鍵）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7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持有數量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7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avg_buy_price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持倉均價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2465" y="-17462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資料庫結構-持倉表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839662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539296" y="887349"/>
          <a:ext cx="13698707" cy="9399649"/>
        </p:xfrm>
        <a:graphic>
          <a:graphicData uri="http://schemas.openxmlformats.org/drawingml/2006/table">
            <a:tbl>
              <a:tblPr/>
              <a:tblGrid>
                <a:gridCol w="3255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1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2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57364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完整性限制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84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 到 2,147,483,647，從1開始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4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1到 2,147,483,647，從1開始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84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僅限32 位整數，範圍 1 到 2,147,483,647，從1開始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84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20 位，含 10 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84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avg_buy_price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 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-364992" y="-242951"/>
            <a:ext cx="18288000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資料庫結構-holdings完整性限制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059500" y="2796896"/>
            <a:ext cx="923847" cy="941501"/>
          </a:xfrm>
          <a:custGeom>
            <a:avLst/>
            <a:gdLst/>
            <a:ahLst/>
            <a:cxnLst/>
            <a:rect l="l" t="t" r="r" b="b"/>
            <a:pathLst>
              <a:path w="923847" h="941501">
                <a:moveTo>
                  <a:pt x="0" y="0"/>
                </a:moveTo>
                <a:lnTo>
                  <a:pt x="923847" y="0"/>
                </a:lnTo>
                <a:lnTo>
                  <a:pt x="923847" y="941501"/>
                </a:lnTo>
                <a:lnTo>
                  <a:pt x="0" y="941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2053817" y="4395622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9" y="0"/>
                </a:lnTo>
                <a:lnTo>
                  <a:pt x="926689" y="926688"/>
                </a:lnTo>
                <a:lnTo>
                  <a:pt x="0" y="926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2056659" y="5979535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8" y="0"/>
                </a:lnTo>
                <a:lnTo>
                  <a:pt x="926688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2056659" y="7563449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8" y="0"/>
                </a:lnTo>
                <a:lnTo>
                  <a:pt x="926688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2056659" y="9147363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8" y="0"/>
                </a:lnTo>
                <a:lnTo>
                  <a:pt x="926688" y="926688"/>
                </a:lnTo>
                <a:lnTo>
                  <a:pt x="0" y="926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8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243881" y="1689630"/>
            <a:ext cx="9800238" cy="6907741"/>
          </a:xfrm>
          <a:custGeom>
            <a:avLst/>
            <a:gdLst/>
            <a:ahLst/>
            <a:cxnLst/>
            <a:rect l="l" t="t" r="r" b="b"/>
            <a:pathLst>
              <a:path w="9800238" h="6907741">
                <a:moveTo>
                  <a:pt x="0" y="0"/>
                </a:moveTo>
                <a:lnTo>
                  <a:pt x="9800238" y="0"/>
                </a:lnTo>
                <a:lnTo>
                  <a:pt x="9800238" y="6907740"/>
                </a:lnTo>
                <a:lnTo>
                  <a:pt x="0" y="6907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資料庫結構-holdings舉例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162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96650" y="2616229"/>
            <a:ext cx="12894701" cy="5054543"/>
          </a:xfrm>
          <a:custGeom>
            <a:avLst/>
            <a:gdLst/>
            <a:ahLst/>
            <a:cxnLst/>
            <a:rect l="l" t="t" r="r" b="b"/>
            <a:pathLst>
              <a:path w="12894701" h="5054543">
                <a:moveTo>
                  <a:pt x="0" y="0"/>
                </a:moveTo>
                <a:lnTo>
                  <a:pt x="12894700" y="0"/>
                </a:lnTo>
                <a:lnTo>
                  <a:pt x="12894700" y="5054542"/>
                </a:lnTo>
                <a:lnTo>
                  <a:pt x="0" y="5054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資料庫結構-holdings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16200" y="84963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861049" y="1191539"/>
          <a:ext cx="12565902" cy="8880237"/>
        </p:xfrm>
        <a:graphic>
          <a:graphicData uri="http://schemas.openxmlformats.org/drawingml/2006/table">
            <a:tbl>
              <a:tblPr/>
              <a:tblGrid>
                <a:gridCol w="4188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8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描述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 ID（主鍵）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218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 ID（外鍵）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925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幣種 ID（外鍵）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VARCHAR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交易類型（買/賣）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交易數量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DECIMAL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交易價格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313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交易時間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2465" y="-17462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資料庫結構-交易紀錄表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83000" y="8256278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873040" y="-4656505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344854" y="1028700"/>
          <a:ext cx="16551681" cy="9116948"/>
        </p:xfrm>
        <a:graphic>
          <a:graphicData uri="http://schemas.openxmlformats.org/drawingml/2006/table">
            <a:tbl>
              <a:tblPr/>
              <a:tblGrid>
                <a:gridCol w="3341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2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498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欄位名稱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類型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是否可重複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301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 32 位整數，範圍 1 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773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 32 位整數，範圍 1 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738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crypto_id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 32 位整數，範圍 1 到 2,147,483,647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465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transaction_type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 "buy" 或 "sell"，最多 10 個字元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573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20位，含 10 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301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僅限數字、小數點，總長 18 位，含 5 位小數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58226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格式 YYYY-MM-DD HH:MM:SS，僅限數字、連字符、冒號、空格，範圍 1970-01-01 00:00:01 到 2038-01-19 03:14:07 UTC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0" y="-174625"/>
            <a:ext cx="18288000" cy="120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資料庫結構-transactions完整性限制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26314" y="9115425"/>
            <a:ext cx="1917193" cy="115922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zh-TW" alt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    </a:t>
            </a:r>
            <a:r>
              <a:rPr 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35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189164" y="2099396"/>
            <a:ext cx="926689" cy="926689"/>
          </a:xfrm>
          <a:custGeom>
            <a:avLst/>
            <a:gdLst/>
            <a:ahLst/>
            <a:cxnLst/>
            <a:rect l="l" t="t" r="r" b="b"/>
            <a:pathLst>
              <a:path w="926689" h="926689">
                <a:moveTo>
                  <a:pt x="0" y="0"/>
                </a:moveTo>
                <a:lnTo>
                  <a:pt x="926688" y="0"/>
                </a:lnTo>
                <a:lnTo>
                  <a:pt x="926688" y="926689"/>
                </a:lnTo>
                <a:lnTo>
                  <a:pt x="0" y="926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5189164" y="3188930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6"/>
                </a:lnTo>
                <a:lnTo>
                  <a:pt x="0" y="94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189164" y="4296170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7"/>
                </a:lnTo>
                <a:lnTo>
                  <a:pt x="0" y="94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5189164" y="5459642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6"/>
                </a:lnTo>
                <a:lnTo>
                  <a:pt x="0" y="94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5189164" y="6623113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6"/>
                </a:lnTo>
                <a:lnTo>
                  <a:pt x="0" y="94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5189164" y="7784080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6"/>
                </a:lnTo>
                <a:lnTo>
                  <a:pt x="0" y="94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5189164" y="8947551"/>
            <a:ext cx="926689" cy="944396"/>
          </a:xfrm>
          <a:custGeom>
            <a:avLst/>
            <a:gdLst/>
            <a:ahLst/>
            <a:cxnLst/>
            <a:rect l="l" t="t" r="r" b="b"/>
            <a:pathLst>
              <a:path w="926689" h="944396">
                <a:moveTo>
                  <a:pt x="0" y="0"/>
                </a:moveTo>
                <a:lnTo>
                  <a:pt x="926688" y="0"/>
                </a:lnTo>
                <a:lnTo>
                  <a:pt x="926688" y="944396"/>
                </a:lnTo>
                <a:lnTo>
                  <a:pt x="0" y="94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8293142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64974" y="1993858"/>
            <a:ext cx="13758051" cy="6299284"/>
          </a:xfrm>
          <a:custGeom>
            <a:avLst/>
            <a:gdLst/>
            <a:ahLst/>
            <a:cxnLst/>
            <a:rect l="l" t="t" r="r" b="b"/>
            <a:pathLst>
              <a:path w="13758051" h="6299284">
                <a:moveTo>
                  <a:pt x="0" y="0"/>
                </a:moveTo>
                <a:lnTo>
                  <a:pt x="13758052" y="0"/>
                </a:lnTo>
                <a:lnTo>
                  <a:pt x="13758052" y="6299284"/>
                </a:lnTo>
                <a:lnTo>
                  <a:pt x="0" y="6299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資料庫結構-transactions舉例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3439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71884" y="2775471"/>
            <a:ext cx="13744232" cy="4736057"/>
          </a:xfrm>
          <a:custGeom>
            <a:avLst/>
            <a:gdLst/>
            <a:ahLst/>
            <a:cxnLst/>
            <a:rect l="l" t="t" r="r" b="b"/>
            <a:pathLst>
              <a:path w="13744232" h="4736057">
                <a:moveTo>
                  <a:pt x="0" y="0"/>
                </a:moveTo>
                <a:lnTo>
                  <a:pt x="13744232" y="0"/>
                </a:lnTo>
                <a:lnTo>
                  <a:pt x="13744232" y="4736058"/>
                </a:lnTo>
                <a:lnTo>
                  <a:pt x="0" y="4736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資料庫結構-transactions 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92400" y="84201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418330" y="2392852"/>
            <a:ext cx="13451340" cy="5501296"/>
          </a:xfrm>
          <a:custGeom>
            <a:avLst/>
            <a:gdLst/>
            <a:ahLst/>
            <a:cxnLst/>
            <a:rect l="l" t="t" r="r" b="b"/>
            <a:pathLst>
              <a:path w="13451340" h="5501296">
                <a:moveTo>
                  <a:pt x="0" y="0"/>
                </a:moveTo>
                <a:lnTo>
                  <a:pt x="13451340" y="0"/>
                </a:lnTo>
                <a:lnTo>
                  <a:pt x="13451340" y="5501296"/>
                </a:lnTo>
                <a:lnTo>
                  <a:pt x="0" y="550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View-使用者管理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0" y="844012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858" y="2693359"/>
            <a:ext cx="9795183" cy="1101958"/>
          </a:xfrm>
          <a:custGeom>
            <a:avLst/>
            <a:gdLst/>
            <a:ahLst/>
            <a:cxnLst/>
            <a:rect l="l" t="t" r="r" b="b"/>
            <a:pathLst>
              <a:path w="9795183" h="1101958">
                <a:moveTo>
                  <a:pt x="0" y="0"/>
                </a:moveTo>
                <a:lnTo>
                  <a:pt x="9795183" y="0"/>
                </a:lnTo>
                <a:lnTo>
                  <a:pt x="9795183" y="1101958"/>
                </a:lnTo>
                <a:lnTo>
                  <a:pt x="0" y="1101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01858" y="5428225"/>
            <a:ext cx="9795183" cy="1790517"/>
          </a:xfrm>
          <a:custGeom>
            <a:avLst/>
            <a:gdLst/>
            <a:ahLst/>
            <a:cxnLst/>
            <a:rect l="l" t="t" r="r" b="b"/>
            <a:pathLst>
              <a:path w="9795183" h="1790517">
                <a:moveTo>
                  <a:pt x="0" y="0"/>
                </a:moveTo>
                <a:lnTo>
                  <a:pt x="9795183" y="0"/>
                </a:lnTo>
                <a:lnTo>
                  <a:pt x="9795183" y="1790518"/>
                </a:lnTo>
                <a:lnTo>
                  <a:pt x="0" y="179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View-使用者管理 應用情景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39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327342" cy="843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一般使用者：查看個人資料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  <a:endParaRPr lang="en-US" sz="2445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858" y="4380949"/>
            <a:ext cx="1555552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858" y="7799768"/>
            <a:ext cx="12958018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使用者 emily_chen 查看自己的 username、email 和角色，用於個人資料頁面顯示或更新。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54003" y="1122782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528713" y="1714304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80770" y="510979"/>
            <a:ext cx="415574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功能特色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503213"/>
            <a:ext cx="10239603" cy="538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987" lvl="1" indent="-425494" algn="l">
              <a:lnSpc>
                <a:spcPts val="8671"/>
              </a:lnSpc>
              <a:buFont typeface="Arial"/>
              <a:buChar char="•"/>
            </a:pPr>
            <a:r>
              <a:rPr lang="en-US" sz="3941" spc="-7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使用者管理：帳號註冊、登入、權限設定。</a:t>
            </a:r>
          </a:p>
          <a:p>
            <a:pPr marL="850987" lvl="1" indent="-425494" algn="l">
              <a:lnSpc>
                <a:spcPts val="8671"/>
              </a:lnSpc>
              <a:buFont typeface="Arial"/>
              <a:buChar char="•"/>
            </a:pPr>
            <a:r>
              <a:rPr lang="en-US" sz="3941" spc="-7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交易紀錄：記錄買入、賣出、交易時間與價格。</a:t>
            </a:r>
          </a:p>
          <a:p>
            <a:pPr marL="850987" lvl="1" indent="-425494" algn="l">
              <a:lnSpc>
                <a:spcPts val="8671"/>
              </a:lnSpc>
              <a:buFont typeface="Arial"/>
              <a:buChar char="•"/>
            </a:pPr>
            <a:r>
              <a:rPr lang="en-US" sz="3941" spc="-78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資產管理：查看持有幣種、實時價格、盈虧計算、分析報告。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8600" y="85725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858" y="2526414"/>
            <a:ext cx="9888380" cy="1174392"/>
          </a:xfrm>
          <a:custGeom>
            <a:avLst/>
            <a:gdLst/>
            <a:ahLst/>
            <a:cxnLst/>
            <a:rect l="l" t="t" r="r" b="b"/>
            <a:pathLst>
              <a:path w="9888380" h="1174392">
                <a:moveTo>
                  <a:pt x="0" y="0"/>
                </a:moveTo>
                <a:lnTo>
                  <a:pt x="9888379" y="0"/>
                </a:lnTo>
                <a:lnTo>
                  <a:pt x="9888379" y="1174392"/>
                </a:lnTo>
                <a:lnTo>
                  <a:pt x="0" y="117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01858" y="4690184"/>
            <a:ext cx="9888380" cy="4222489"/>
          </a:xfrm>
          <a:custGeom>
            <a:avLst/>
            <a:gdLst/>
            <a:ahLst/>
            <a:cxnLst/>
            <a:rect l="l" t="t" r="r" b="b"/>
            <a:pathLst>
              <a:path w="9888380" h="4222489">
                <a:moveTo>
                  <a:pt x="0" y="0"/>
                </a:moveTo>
                <a:lnTo>
                  <a:pt x="9888379" y="0"/>
                </a:lnTo>
                <a:lnTo>
                  <a:pt x="9888379" y="4222489"/>
                </a:lnTo>
                <a:lnTo>
                  <a:pt x="0" y="42224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View-使用者管理 應用情景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47974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管理員：檢視普通用戶清單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858" y="4064176"/>
            <a:ext cx="1555552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858" y="9274623"/>
            <a:ext cx="8088362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管理員篩選所有普通用戶，檢查用戶狀態或進行批量操作。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90091" y="8688601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590513" y="2265571"/>
            <a:ext cx="13106975" cy="5755859"/>
          </a:xfrm>
          <a:custGeom>
            <a:avLst/>
            <a:gdLst/>
            <a:ahLst/>
            <a:cxnLst/>
            <a:rect l="l" t="t" r="r" b="b"/>
            <a:pathLst>
              <a:path w="13106975" h="5755859">
                <a:moveTo>
                  <a:pt x="0" y="0"/>
                </a:moveTo>
                <a:lnTo>
                  <a:pt x="13106974" y="0"/>
                </a:lnTo>
                <a:lnTo>
                  <a:pt x="13106974" y="5755858"/>
                </a:lnTo>
                <a:lnTo>
                  <a:pt x="0" y="5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View-資產管理(持倉概覽)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800" y="849630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858" y="2526414"/>
            <a:ext cx="10599533" cy="800300"/>
          </a:xfrm>
          <a:custGeom>
            <a:avLst/>
            <a:gdLst/>
            <a:ahLst/>
            <a:cxnLst/>
            <a:rect l="l" t="t" r="r" b="b"/>
            <a:pathLst>
              <a:path w="10599533" h="800300">
                <a:moveTo>
                  <a:pt x="0" y="0"/>
                </a:moveTo>
                <a:lnTo>
                  <a:pt x="10599533" y="0"/>
                </a:lnTo>
                <a:lnTo>
                  <a:pt x="10599533" y="800300"/>
                </a:lnTo>
                <a:lnTo>
                  <a:pt x="0" y="800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01858" y="5518869"/>
            <a:ext cx="11301259" cy="1144252"/>
          </a:xfrm>
          <a:custGeom>
            <a:avLst/>
            <a:gdLst/>
            <a:ahLst/>
            <a:cxnLst/>
            <a:rect l="l" t="t" r="r" b="b"/>
            <a:pathLst>
              <a:path w="11301259" h="1144252">
                <a:moveTo>
                  <a:pt x="0" y="0"/>
                </a:moveTo>
                <a:lnTo>
                  <a:pt x="11301259" y="0"/>
                </a:lnTo>
                <a:lnTo>
                  <a:pt x="11301259" y="1144252"/>
                </a:lnTo>
                <a:lnTo>
                  <a:pt x="0" y="1144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View-資產管理(持倉概覽)  應用情景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25114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一般使用者：查看個人持倉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858" y="4380949"/>
            <a:ext cx="1888942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858" y="7720396"/>
            <a:ext cx="17281342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使用者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emily_chen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持有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ETH 和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ADA，市值分別為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16002.50 USD 和 1720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USD，盈虧分別為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252.50 USD 和 120 USD。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66631" y="8627368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2499" y="2667095"/>
            <a:ext cx="11317460" cy="962111"/>
          </a:xfrm>
          <a:custGeom>
            <a:avLst/>
            <a:gdLst/>
            <a:ahLst/>
            <a:cxnLst/>
            <a:rect l="l" t="t" r="r" b="b"/>
            <a:pathLst>
              <a:path w="11317460" h="962111">
                <a:moveTo>
                  <a:pt x="0" y="0"/>
                </a:moveTo>
                <a:lnTo>
                  <a:pt x="11317460" y="0"/>
                </a:lnTo>
                <a:lnTo>
                  <a:pt x="11317460" y="962110"/>
                </a:lnTo>
                <a:lnTo>
                  <a:pt x="0" y="96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5215640"/>
            <a:ext cx="11301259" cy="1779948"/>
          </a:xfrm>
          <a:custGeom>
            <a:avLst/>
            <a:gdLst/>
            <a:ahLst/>
            <a:cxnLst/>
            <a:rect l="l" t="t" r="r" b="b"/>
            <a:pathLst>
              <a:path w="11301259" h="1779948">
                <a:moveTo>
                  <a:pt x="0" y="0"/>
                </a:moveTo>
                <a:lnTo>
                  <a:pt x="11301259" y="0"/>
                </a:lnTo>
                <a:lnTo>
                  <a:pt x="11301259" y="1779948"/>
                </a:lnTo>
                <a:lnTo>
                  <a:pt x="0" y="17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</a:t>
            </a:r>
            <a:r>
              <a:rPr lang="en-US" sz="69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資產管理</a:t>
            </a:r>
            <a:r>
              <a:rPr 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(</a:t>
            </a:r>
            <a:r>
              <a:rPr lang="en-US" sz="69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持倉概覽</a:t>
            </a:r>
            <a:r>
              <a:rPr lang="en-US" sz="6999" dirty="0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)  </a:t>
            </a:r>
            <a:r>
              <a:rPr lang="en-US" sz="6999" dirty="0" err="1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應用情景</a:t>
            </a:r>
            <a:endParaRPr lang="en-US" sz="6999" dirty="0">
              <a:solidFill>
                <a:srgbClr val="000000"/>
              </a:solidFill>
              <a:latin typeface="WenQuanYi"/>
              <a:ea typeface="WenQuanYi"/>
              <a:cs typeface="WenQuanYi"/>
              <a:sym typeface="WenQuanY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499" y="1740304"/>
            <a:ext cx="3864301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管理員：監控大額持倉</a:t>
            </a:r>
            <a:r>
              <a:rPr lang="en-US" altLang="zh-TW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87270"/>
            <a:ext cx="1943100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671863"/>
            <a:ext cx="8724900" cy="842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管理員篩選市值超過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10000 USD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的持倉，檢查高價值投資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。</a:t>
            </a:r>
          </a:p>
          <a:p>
            <a:pPr algn="l">
              <a:lnSpc>
                <a:spcPts val="3430"/>
              </a:lnSpc>
              <a:spcBef>
                <a:spcPct val="0"/>
              </a:spcBef>
            </a:pPr>
            <a:endParaRPr lang="en-US" sz="24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59474" y="8688601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578817" y="1304247"/>
            <a:ext cx="9130366" cy="8826503"/>
          </a:xfrm>
          <a:custGeom>
            <a:avLst/>
            <a:gdLst/>
            <a:ahLst/>
            <a:cxnLst/>
            <a:rect l="l" t="t" r="r" b="b"/>
            <a:pathLst>
              <a:path w="9130366" h="8826503">
                <a:moveTo>
                  <a:pt x="0" y="0"/>
                </a:moveTo>
                <a:lnTo>
                  <a:pt x="9130366" y="0"/>
                </a:lnTo>
                <a:lnTo>
                  <a:pt x="9130366" y="8826503"/>
                </a:lnTo>
                <a:lnTo>
                  <a:pt x="0" y="8826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View-資產管理(投資表現)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20707" y="8627368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858" y="2706113"/>
            <a:ext cx="10182225" cy="955882"/>
          </a:xfrm>
          <a:custGeom>
            <a:avLst/>
            <a:gdLst/>
            <a:ahLst/>
            <a:cxnLst/>
            <a:rect l="l" t="t" r="r" b="b"/>
            <a:pathLst>
              <a:path w="10182225" h="955882">
                <a:moveTo>
                  <a:pt x="0" y="0"/>
                </a:moveTo>
                <a:lnTo>
                  <a:pt x="10182224" y="0"/>
                </a:lnTo>
                <a:lnTo>
                  <a:pt x="10182224" y="955883"/>
                </a:lnTo>
                <a:lnTo>
                  <a:pt x="0" y="95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01858" y="5556969"/>
            <a:ext cx="16557442" cy="931356"/>
          </a:xfrm>
          <a:custGeom>
            <a:avLst/>
            <a:gdLst/>
            <a:ahLst/>
            <a:cxnLst/>
            <a:rect l="l" t="t" r="r" b="b"/>
            <a:pathLst>
              <a:path w="16557442" h="931356">
                <a:moveTo>
                  <a:pt x="0" y="0"/>
                </a:moveTo>
                <a:lnTo>
                  <a:pt x="16557442" y="0"/>
                </a:lnTo>
                <a:lnTo>
                  <a:pt x="16557442" y="931356"/>
                </a:lnTo>
                <a:lnTo>
                  <a:pt x="0" y="931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View-資產管理(投資表現)  應用情景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47974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一般使用者：查看投資表現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858" y="4378660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範例結果（假設30天前ETH收盤價為3000.00000）：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858" y="7726575"/>
            <a:ext cx="13619708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使用者 jane_smith 持有 8 ETH，當前盈虧 804 USD，30 天前盈虧 -800 USD，ROI 為 3.24%。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81940" y="8666221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49324" y="2510727"/>
            <a:ext cx="10489239" cy="1442964"/>
          </a:xfrm>
          <a:custGeom>
            <a:avLst/>
            <a:gdLst/>
            <a:ahLst/>
            <a:cxnLst/>
            <a:rect l="l" t="t" r="r" b="b"/>
            <a:pathLst>
              <a:path w="10489239" h="1442964">
                <a:moveTo>
                  <a:pt x="0" y="0"/>
                </a:moveTo>
                <a:lnTo>
                  <a:pt x="10489239" y="0"/>
                </a:lnTo>
                <a:lnTo>
                  <a:pt x="10489239" y="1442964"/>
                </a:lnTo>
                <a:lnTo>
                  <a:pt x="0" y="1442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847919" y="4929414"/>
            <a:ext cx="4512236" cy="3248810"/>
          </a:xfrm>
          <a:custGeom>
            <a:avLst/>
            <a:gdLst/>
            <a:ahLst/>
            <a:cxnLst/>
            <a:rect l="l" t="t" r="r" b="b"/>
            <a:pathLst>
              <a:path w="4512236" h="3248810">
                <a:moveTo>
                  <a:pt x="0" y="0"/>
                </a:moveTo>
                <a:lnTo>
                  <a:pt x="4512236" y="0"/>
                </a:lnTo>
                <a:lnTo>
                  <a:pt x="4512236" y="3248810"/>
                </a:lnTo>
                <a:lnTo>
                  <a:pt x="0" y="3248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View-資產管理(投資表現)  應用情景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324" y="1732634"/>
            <a:ext cx="3798876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管理者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： </a:t>
            </a: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分析投資表現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7918" y="4210730"/>
            <a:ext cx="4867081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範例結果（簡化假設部分資料）：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324" y="8435399"/>
            <a:ext cx="12152900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管理員查看每位使用者的總損益和平均投資報酬率，識別高回報用戶或潛在風險。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27864" y="8642676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302656" y="1320079"/>
            <a:ext cx="9682689" cy="7646841"/>
          </a:xfrm>
          <a:custGeom>
            <a:avLst/>
            <a:gdLst/>
            <a:ahLst/>
            <a:cxnLst/>
            <a:rect l="l" t="t" r="r" b="b"/>
            <a:pathLst>
              <a:path w="9682689" h="7646841">
                <a:moveTo>
                  <a:pt x="0" y="0"/>
                </a:moveTo>
                <a:lnTo>
                  <a:pt x="9682688" y="0"/>
                </a:lnTo>
                <a:lnTo>
                  <a:pt x="9682688" y="7646842"/>
                </a:lnTo>
                <a:lnTo>
                  <a:pt x="0" y="764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View-交易記錄(交易歷史)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12556" y="861206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1858" y="2419907"/>
            <a:ext cx="10380030" cy="1405830"/>
          </a:xfrm>
          <a:custGeom>
            <a:avLst/>
            <a:gdLst/>
            <a:ahLst/>
            <a:cxnLst/>
            <a:rect l="l" t="t" r="r" b="b"/>
            <a:pathLst>
              <a:path w="10380030" h="1405830">
                <a:moveTo>
                  <a:pt x="0" y="0"/>
                </a:moveTo>
                <a:lnTo>
                  <a:pt x="10380030" y="0"/>
                </a:lnTo>
                <a:lnTo>
                  <a:pt x="10380030" y="1405830"/>
                </a:lnTo>
                <a:lnTo>
                  <a:pt x="0" y="140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701858" y="5748279"/>
            <a:ext cx="14536145" cy="1072041"/>
          </a:xfrm>
          <a:custGeom>
            <a:avLst/>
            <a:gdLst/>
            <a:ahLst/>
            <a:cxnLst/>
            <a:rect l="l" t="t" r="r" b="b"/>
            <a:pathLst>
              <a:path w="14536145" h="1072041">
                <a:moveTo>
                  <a:pt x="0" y="0"/>
                </a:moveTo>
                <a:lnTo>
                  <a:pt x="14536145" y="0"/>
                </a:lnTo>
                <a:lnTo>
                  <a:pt x="14536145" y="1072041"/>
                </a:lnTo>
                <a:lnTo>
                  <a:pt x="0" y="107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View-交易記錄(交易歷史) 應用情境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25114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一般使用者：查看近期交易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858" y="4502012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858" y="7728295"/>
            <a:ext cx="10956742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用戶emily_chen查看6月初的交易記錄，包含買入 800 ADA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和賣出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2 ETH。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4166" y="8642676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23286" y="2321720"/>
            <a:ext cx="6811725" cy="1928768"/>
          </a:xfrm>
          <a:custGeom>
            <a:avLst/>
            <a:gdLst/>
            <a:ahLst/>
            <a:cxnLst/>
            <a:rect l="l" t="t" r="r" b="b"/>
            <a:pathLst>
              <a:path w="6811725" h="1928768">
                <a:moveTo>
                  <a:pt x="0" y="0"/>
                </a:moveTo>
                <a:lnTo>
                  <a:pt x="6811725" y="0"/>
                </a:lnTo>
                <a:lnTo>
                  <a:pt x="6811725" y="1928768"/>
                </a:lnTo>
                <a:lnTo>
                  <a:pt x="0" y="1928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623286" y="5577203"/>
            <a:ext cx="16636014" cy="1310086"/>
          </a:xfrm>
          <a:custGeom>
            <a:avLst/>
            <a:gdLst/>
            <a:ahLst/>
            <a:cxnLst/>
            <a:rect l="l" t="t" r="r" b="b"/>
            <a:pathLst>
              <a:path w="16636014" h="1310086">
                <a:moveTo>
                  <a:pt x="0" y="0"/>
                </a:moveTo>
                <a:lnTo>
                  <a:pt x="16636014" y="0"/>
                </a:lnTo>
                <a:lnTo>
                  <a:pt x="16636014" y="1310086"/>
                </a:lnTo>
                <a:lnTo>
                  <a:pt x="0" y="1310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View-交易記錄(交易歷史) 應用情境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49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3286" y="1640385"/>
            <a:ext cx="3643914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管理員：監控大額交易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3286" y="4683023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3286" y="7571384"/>
            <a:ext cx="8673114" cy="40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管理員篩選總成本超過10,000美元的交易，監控大額買賣行為</a:t>
            </a:r>
            <a:r>
              <a:rPr lang="zh-TW" alt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。</a:t>
            </a:r>
            <a:endParaRPr lang="en-US" sz="245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68303" y="1184079"/>
            <a:ext cx="7019697" cy="10556306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643013" y="1714304"/>
            <a:ext cx="6270276" cy="6270276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38888" r="-38888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80770" y="510979"/>
            <a:ext cx="507423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使用者需求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636" y="2966381"/>
            <a:ext cx="10614313" cy="629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註冊與登錄：透過電子郵件與密碼註冊、登錄，支援密碼重置。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個人資料管理：查看與更新 username、email。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交易記錄：查看買入/賣出歷史。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持倉追蹤：實時查看持倉數量、當前市值、平均買入價格、盈虧。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實時行情：查看幣種價格、24小時漲跌幅。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歷史價格：查看 K 線圖（1小時、4小時、日線），計算技術指標。</a:t>
            </a:r>
          </a:p>
          <a:p>
            <a:pPr marL="763561" lvl="1" indent="-381780" algn="l">
              <a:lnSpc>
                <a:spcPts val="4951"/>
              </a:lnSpc>
              <a:buFont typeface="Arial"/>
              <a:buChar char="•"/>
            </a:pPr>
            <a:r>
              <a:rPr lang="en-US" sz="3536" spc="-7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投資表現：查看收益、投資分析報告。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2933" y="8566136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10055" y="1523959"/>
            <a:ext cx="6667890" cy="8551704"/>
          </a:xfrm>
          <a:custGeom>
            <a:avLst/>
            <a:gdLst/>
            <a:ahLst/>
            <a:cxnLst/>
            <a:rect l="l" t="t" r="r" b="b"/>
            <a:pathLst>
              <a:path w="6667890" h="8551704">
                <a:moveTo>
                  <a:pt x="0" y="0"/>
                </a:moveTo>
                <a:lnTo>
                  <a:pt x="6667890" y="0"/>
                </a:lnTo>
                <a:lnTo>
                  <a:pt x="6667890" y="8551704"/>
                </a:lnTo>
                <a:lnTo>
                  <a:pt x="0" y="8551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View-市場資訊與分析(即時行情)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82933" y="863086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4438" y="2526414"/>
            <a:ext cx="10223303" cy="920097"/>
          </a:xfrm>
          <a:custGeom>
            <a:avLst/>
            <a:gdLst/>
            <a:ahLst/>
            <a:cxnLst/>
            <a:rect l="l" t="t" r="r" b="b"/>
            <a:pathLst>
              <a:path w="10223303" h="920097">
                <a:moveTo>
                  <a:pt x="0" y="0"/>
                </a:moveTo>
                <a:lnTo>
                  <a:pt x="10223303" y="0"/>
                </a:lnTo>
                <a:lnTo>
                  <a:pt x="10223303" y="920097"/>
                </a:lnTo>
                <a:lnTo>
                  <a:pt x="0" y="920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644438" y="4159106"/>
            <a:ext cx="10223303" cy="4471754"/>
          </a:xfrm>
          <a:custGeom>
            <a:avLst/>
            <a:gdLst/>
            <a:ahLst/>
            <a:cxnLst/>
            <a:rect l="l" t="t" r="r" b="b"/>
            <a:pathLst>
              <a:path w="10223303" h="4471754">
                <a:moveTo>
                  <a:pt x="0" y="0"/>
                </a:moveTo>
                <a:lnTo>
                  <a:pt x="10223303" y="0"/>
                </a:lnTo>
                <a:lnTo>
                  <a:pt x="10223303" y="4471754"/>
                </a:lnTo>
                <a:lnTo>
                  <a:pt x="0" y="447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11893" y="-142875"/>
            <a:ext cx="1808899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View-市場資訊與分析(即時行情) 應用情境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1858" y="1740304"/>
            <a:ext cx="432734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一般使用者：查看市場行情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438" y="3573636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範例結果（假設24小時前價格：BTC=64000, ETH=3100, BNB=600）：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438" y="8954710"/>
            <a:ext cx="10442273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用戶查看所有幣種的當前價格和24小時漲跌幅，BNB漲幅最高（3.38%）。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550" y="8612060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4438" y="2453358"/>
            <a:ext cx="10251838" cy="869485"/>
          </a:xfrm>
          <a:custGeom>
            <a:avLst/>
            <a:gdLst/>
            <a:ahLst/>
            <a:cxnLst/>
            <a:rect l="l" t="t" r="r" b="b"/>
            <a:pathLst>
              <a:path w="10251838" h="869485">
                <a:moveTo>
                  <a:pt x="0" y="0"/>
                </a:moveTo>
                <a:lnTo>
                  <a:pt x="10251838" y="0"/>
                </a:lnTo>
                <a:lnTo>
                  <a:pt x="10251838" y="869485"/>
                </a:lnTo>
                <a:lnTo>
                  <a:pt x="0" y="86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644438" y="4692506"/>
            <a:ext cx="11178301" cy="1791816"/>
          </a:xfrm>
          <a:custGeom>
            <a:avLst/>
            <a:gdLst/>
            <a:ahLst/>
            <a:cxnLst/>
            <a:rect l="l" t="t" r="r" b="b"/>
            <a:pathLst>
              <a:path w="11178301" h="1791816">
                <a:moveTo>
                  <a:pt x="0" y="0"/>
                </a:moveTo>
                <a:lnTo>
                  <a:pt x="11178301" y="0"/>
                </a:lnTo>
                <a:lnTo>
                  <a:pt x="11178301" y="1791816"/>
                </a:lnTo>
                <a:lnTo>
                  <a:pt x="0" y="179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11893" y="-142875"/>
            <a:ext cx="1808899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View-市場資訊與分析(即時行情) 應用情境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4438" y="1703950"/>
            <a:ext cx="3698962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管理員：監控劇烈波動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438" y="3776852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892" y="7141547"/>
            <a:ext cx="7441507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管理員篩選漲跌幅度超過3%的幣種，關注市場異常。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12556" y="8489595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805054" y="2066430"/>
            <a:ext cx="10677892" cy="6154140"/>
          </a:xfrm>
          <a:custGeom>
            <a:avLst/>
            <a:gdLst/>
            <a:ahLst/>
            <a:cxnLst/>
            <a:rect l="l" t="t" r="r" b="b"/>
            <a:pathLst>
              <a:path w="10677892" h="6154140">
                <a:moveTo>
                  <a:pt x="0" y="0"/>
                </a:moveTo>
                <a:lnTo>
                  <a:pt x="10677892" y="0"/>
                </a:lnTo>
                <a:lnTo>
                  <a:pt x="10677892" y="6154140"/>
                </a:lnTo>
                <a:lnTo>
                  <a:pt x="0" y="615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-142875"/>
            <a:ext cx="1828800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View-市場資訊與分析(K線圖) 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05399" y="8596752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11893" y="2230869"/>
            <a:ext cx="7284313" cy="1314462"/>
          </a:xfrm>
          <a:custGeom>
            <a:avLst/>
            <a:gdLst/>
            <a:ahLst/>
            <a:cxnLst/>
            <a:rect l="l" t="t" r="r" b="b"/>
            <a:pathLst>
              <a:path w="7284313" h="1314462">
                <a:moveTo>
                  <a:pt x="0" y="0"/>
                </a:moveTo>
                <a:lnTo>
                  <a:pt x="7284312" y="0"/>
                </a:lnTo>
                <a:lnTo>
                  <a:pt x="7284312" y="1314463"/>
                </a:lnTo>
                <a:lnTo>
                  <a:pt x="0" y="1314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644438" y="4600148"/>
            <a:ext cx="12466503" cy="1464814"/>
          </a:xfrm>
          <a:custGeom>
            <a:avLst/>
            <a:gdLst/>
            <a:ahLst/>
            <a:cxnLst/>
            <a:rect l="l" t="t" r="r" b="b"/>
            <a:pathLst>
              <a:path w="12466503" h="1464814">
                <a:moveTo>
                  <a:pt x="0" y="0"/>
                </a:moveTo>
                <a:lnTo>
                  <a:pt x="12466503" y="0"/>
                </a:lnTo>
                <a:lnTo>
                  <a:pt x="12466503" y="1464814"/>
                </a:lnTo>
                <a:lnTo>
                  <a:pt x="0" y="146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11893" y="-142875"/>
            <a:ext cx="1808899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View-市場資訊與分析(K線圖) 情景應用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893" y="1694380"/>
            <a:ext cx="3783907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一般使用者：產生K線圖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438" y="3814653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438" y="6772434"/>
            <a:ext cx="6746962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使用者查詢BTC的歷史價格，產生1小時K線圖。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05399" y="8669789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44438" y="2259444"/>
            <a:ext cx="5539455" cy="1398995"/>
          </a:xfrm>
          <a:custGeom>
            <a:avLst/>
            <a:gdLst/>
            <a:ahLst/>
            <a:cxnLst/>
            <a:rect l="l" t="t" r="r" b="b"/>
            <a:pathLst>
              <a:path w="5539455" h="1398995">
                <a:moveTo>
                  <a:pt x="0" y="0"/>
                </a:moveTo>
                <a:lnTo>
                  <a:pt x="5539455" y="0"/>
                </a:lnTo>
                <a:lnTo>
                  <a:pt x="5539455" y="1398995"/>
                </a:lnTo>
                <a:lnTo>
                  <a:pt x="0" y="139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644438" y="4285227"/>
            <a:ext cx="5688041" cy="4020588"/>
          </a:xfrm>
          <a:custGeom>
            <a:avLst/>
            <a:gdLst/>
            <a:ahLst/>
            <a:cxnLst/>
            <a:rect l="l" t="t" r="r" b="b"/>
            <a:pathLst>
              <a:path w="5688041" h="4020588">
                <a:moveTo>
                  <a:pt x="0" y="0"/>
                </a:moveTo>
                <a:lnTo>
                  <a:pt x="5688041" y="0"/>
                </a:lnTo>
                <a:lnTo>
                  <a:pt x="5688041" y="4020588"/>
                </a:lnTo>
                <a:lnTo>
                  <a:pt x="0" y="4020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11893" y="-142875"/>
            <a:ext cx="18088994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View-市場資訊與分析(K線圖) 情景應用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892" y="1606684"/>
            <a:ext cx="3098107" cy="414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管理員:分析交易量</a:t>
            </a:r>
            <a:r>
              <a:rPr lang="en-US" sz="244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--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438" y="3741010"/>
            <a:ext cx="11914546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範例結果：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438" y="8622164"/>
            <a:ext cx="9337762" cy="414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0"/>
              </a:lnSpc>
              <a:spcBef>
                <a:spcPct val="0"/>
              </a:spcBef>
            </a:pP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管理員計算過去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7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天的平均交易量，DOGE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和 XRP </a:t>
            </a:r>
            <a:r>
              <a:rPr lang="en-US" sz="245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交易量較高</a:t>
            </a:r>
            <a:r>
              <a:rPr lang="en-US" sz="245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。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8103" y="8305897"/>
            <a:ext cx="7523780" cy="752378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888726" y="-3766182"/>
            <a:ext cx="5924489" cy="5924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47382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56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2454390" y="1583362"/>
          <a:ext cx="13654628" cy="8205173"/>
        </p:xfrm>
        <a:graphic>
          <a:graphicData uri="http://schemas.openxmlformats.org/drawingml/2006/table">
            <a:tbl>
              <a:tblPr/>
              <a:tblGrid>
                <a:gridCol w="5328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41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視圖名稱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功能需求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適用角色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v_user_profile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使用者管理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v_user_holdings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資產管理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v_user_investment_performance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資產管理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v_user_transactions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交易紀錄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v_market_realtime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市場資訊與分析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8627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v_kline_data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市場資訊與分析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User, Admin, Super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5982696" y="246389"/>
            <a:ext cx="6971304" cy="119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View總覽與權限</a:t>
            </a:r>
            <a:endParaRPr lang="en-US" sz="6999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2202" y="4165470"/>
            <a:ext cx="8819592" cy="176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2398912" y="756959"/>
            <a:ext cx="12691618" cy="8773081"/>
          </a:xfrm>
          <a:custGeom>
            <a:avLst/>
            <a:gdLst/>
            <a:ahLst/>
            <a:cxnLst/>
            <a:rect l="l" t="t" r="r" b="b"/>
            <a:pathLst>
              <a:path w="12691618" h="8773081">
                <a:moveTo>
                  <a:pt x="0" y="0"/>
                </a:moveTo>
                <a:lnTo>
                  <a:pt x="12691618" y="0"/>
                </a:lnTo>
                <a:lnTo>
                  <a:pt x="12691618" y="8773082"/>
                </a:lnTo>
                <a:lnTo>
                  <a:pt x="0" y="8773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3284370" y="9258300"/>
            <a:ext cx="8962340" cy="1008263"/>
          </a:xfrm>
          <a:custGeom>
            <a:avLst/>
            <a:gdLst/>
            <a:ahLst/>
            <a:cxnLst/>
            <a:rect l="l" t="t" r="r" b="b"/>
            <a:pathLst>
              <a:path w="8962340" h="1008263">
                <a:moveTo>
                  <a:pt x="0" y="0"/>
                </a:moveTo>
                <a:lnTo>
                  <a:pt x="8962340" y="0"/>
                </a:lnTo>
                <a:lnTo>
                  <a:pt x="8962340" y="1008263"/>
                </a:lnTo>
                <a:lnTo>
                  <a:pt x="0" y="1008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7047382" y="9235420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57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100289" y="-197531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033363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系統需求-使用者管理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203910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0481" y="2421794"/>
            <a:ext cx="78655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使用者可註冊帳號，提供使用者名稱、電子郵件與密碼。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31231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14671" y="461817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743726" y="5076825"/>
            <a:ext cx="6395980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支援電子郵件與密碼登入，區分一般使用者、管理員與超級管理員。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59729" y="489138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0481" y="7596715"/>
            <a:ext cx="7697174" cy="76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使用者可更新個人資料。</a:t>
            </a:r>
          </a:p>
          <a:p>
            <a:pPr algn="l">
              <a:lnSpc>
                <a:spcPts val="2495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35715" y="5143500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65640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100289" y="-197531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033363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系統需求-資產管理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166181" y="2150164"/>
            <a:ext cx="78655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使用者可查看持有的所有幣種及其數量。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663186" y="3922245"/>
            <a:ext cx="639598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系統計算每種幣種的盈虧。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663186" y="5693806"/>
            <a:ext cx="748286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支援新增或移除持有的幣種。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0280481" y="7596715"/>
            <a:ext cx="7697174" cy="76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提供投資分析報告。</a:t>
            </a:r>
          </a:p>
          <a:p>
            <a:pPr algn="l">
              <a:lnSpc>
                <a:spcPts val="2495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768156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100289" y="-197531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033363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系統需求-交易紀錄</a:t>
            </a:r>
          </a:p>
        </p:txBody>
      </p:sp>
      <p:sp>
        <p:nvSpPr>
          <p:cNvPr id="9" name="Freeform 9"/>
          <p:cNvSpPr/>
          <p:nvPr/>
        </p:nvSpPr>
        <p:spPr>
          <a:xfrm>
            <a:off x="8732651" y="288926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395032" y="3271954"/>
            <a:ext cx="750619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使用者可以記錄買入和賣出的交易，包括幣種、數量、價格和交易時間。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77709" y="316247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8732651" y="595750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461707" y="6416158"/>
            <a:ext cx="639598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系統應提供交易歷史查詢功能。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77709" y="623072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148911" y="3427937"/>
            <a:ext cx="373607" cy="37360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48911" y="6482833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65640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214589" y="-1973372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4702885"/>
            <a:ext cx="6495661" cy="79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3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使用者案例-一般使用者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203910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0481" y="2421794"/>
            <a:ext cx="786556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帳戶管理：註冊、更新資料、重置密碼。</a:t>
            </a:r>
          </a:p>
          <a:p>
            <a:pPr algn="just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159" y="231231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014671" y="4618176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0743726" y="5076825"/>
            <a:ext cx="639598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投資組合管理：添加持倉、查看持倉與交易。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59729" y="4891388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0481" y="7596715"/>
            <a:ext cx="7697174" cy="120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49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市場資訊：查看行情、歷史價格分析。</a:t>
            </a:r>
          </a:p>
          <a:p>
            <a:pPr algn="l">
              <a:lnSpc>
                <a:spcPts val="3499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95"/>
              </a:lnSpc>
            </a:pPr>
            <a:endParaRPr lang="en-US" sz="2499" spc="-49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335715" y="5143500"/>
            <a:ext cx="373607" cy="37360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944228" y="7402839"/>
            <a:ext cx="373607" cy="37360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656401" y="9115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WenQuanYi"/>
                <a:ea typeface="WenQuanYi"/>
                <a:cs typeface="WenQuanYi"/>
                <a:sym typeface="WenQuanY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1391</Words>
  <Application>Microsoft Office PowerPoint</Application>
  <PresentationFormat>自訂</PresentationFormat>
  <Paragraphs>421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4" baseType="lpstr">
      <vt:lpstr>Calibri</vt:lpstr>
      <vt:lpstr>Montserrat Bold</vt:lpstr>
      <vt:lpstr>Poppins</vt:lpstr>
      <vt:lpstr>Montserrat</vt:lpstr>
      <vt:lpstr>WenQuanYi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DB期末專題</dc:title>
  <cp:lastModifiedBy>張家誠</cp:lastModifiedBy>
  <cp:revision>3</cp:revision>
  <dcterms:created xsi:type="dcterms:W3CDTF">2006-08-16T00:00:00Z</dcterms:created>
  <dcterms:modified xsi:type="dcterms:W3CDTF">2025-06-15T05:44:20Z</dcterms:modified>
  <dc:identifier>DAGpWfQl5bU</dc:identifier>
</cp:coreProperties>
</file>